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3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8E14-95DF-4B32-A324-CE8233CB6531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75B2-BE05-4B93-BBAC-608FA6161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8E14-95DF-4B32-A324-CE8233CB6531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75B2-BE05-4B93-BBAC-608FA6161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8E14-95DF-4B32-A324-CE8233CB6531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75B2-BE05-4B93-BBAC-608FA6161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A3430AB-F52C-4968-BB53-A1F2F3300A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8E14-95DF-4B32-A324-CE8233CB6531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75B2-BE05-4B93-BBAC-608FA6161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8E14-95DF-4B32-A324-CE8233CB6531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75B2-BE05-4B93-BBAC-608FA6161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8E14-95DF-4B32-A324-CE8233CB6531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75B2-BE05-4B93-BBAC-608FA6161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8E14-95DF-4B32-A324-CE8233CB6531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75B2-BE05-4B93-BBAC-608FA6161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8E14-95DF-4B32-A324-CE8233CB6531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75B2-BE05-4B93-BBAC-608FA6161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8E14-95DF-4B32-A324-CE8233CB6531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75B2-BE05-4B93-BBAC-608FA6161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8E14-95DF-4B32-A324-CE8233CB6531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75B2-BE05-4B93-BBAC-608FA6161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8E14-95DF-4B32-A324-CE8233CB6531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75B2-BE05-4B93-BBAC-608FA6161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38E14-95DF-4B32-A324-CE8233CB6531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275B2-BE05-4B93-BBAC-608FA6161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smtClean="0"/>
              <a:t>Causes of the Civil War</a:t>
            </a:r>
            <a:endParaRPr lang="en-US" dirty="0"/>
          </a:p>
        </p:txBody>
      </p:sp>
      <p:pic>
        <p:nvPicPr>
          <p:cNvPr id="4" name="Picture 6" descr="300px-Sumter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905000"/>
            <a:ext cx="6705600" cy="404495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4267200" cy="502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Lincoln </a:t>
            </a:r>
            <a:r>
              <a:rPr lang="en-US" sz="2400" dirty="0"/>
              <a:t>gives speech to accept Republican Party’s nomination for President.</a:t>
            </a:r>
          </a:p>
          <a:p>
            <a:r>
              <a:rPr lang="en-US" sz="2400" dirty="0"/>
              <a:t>Says country must </a:t>
            </a:r>
            <a:r>
              <a:rPr lang="en-US" sz="2400" dirty="0" smtClean="0"/>
              <a:t>either: Become </a:t>
            </a:r>
            <a:r>
              <a:rPr lang="en-US" sz="2400" dirty="0"/>
              <a:t>either all slave or all free, or</a:t>
            </a:r>
          </a:p>
          <a:p>
            <a:r>
              <a:rPr lang="en-US" sz="2400" dirty="0"/>
              <a:t>Cease to be a Union of States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  <p:pic>
        <p:nvPicPr>
          <p:cNvPr id="57349" name="Picture 5" descr="house-divid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2286000"/>
            <a:ext cx="3810000" cy="2867025"/>
          </a:xfrm>
          <a:noFill/>
          <a:ln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3048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Lincoln’s “House Divided” Speech (1858)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>
            <a:normAutofit/>
          </a:bodyPr>
          <a:lstStyle/>
          <a:p>
            <a:r>
              <a:rPr lang="en-US" sz="3600" dirty="0"/>
              <a:t>Lincoln’s “House Divided” </a:t>
            </a:r>
            <a:r>
              <a:rPr lang="en-US" sz="3600" dirty="0" smtClean="0"/>
              <a:t>Speech (1858)</a:t>
            </a:r>
            <a:endParaRPr lang="en-US" sz="3600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42672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“’A house divided against itself cannot stand.’ I believe this government cannot endure, permanently half slave and half free. I do not expect the Union to be dissolved—I do not expect the house to fall—but I do expect it will cease to be divided. It will become all one thing, or all the other.”</a:t>
            </a:r>
            <a:endParaRPr lang="en-US" sz="2400" dirty="0"/>
          </a:p>
        </p:txBody>
      </p:sp>
      <p:pic>
        <p:nvPicPr>
          <p:cNvPr id="57349" name="Picture 5" descr="house-divid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2286000"/>
            <a:ext cx="3810000" cy="28670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Lincoln-Douglas Debates (1858)</a:t>
            </a:r>
            <a:endParaRPr lang="en-US" sz="4000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4343400" cy="5638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dirty="0"/>
              <a:t>Abraham Lincoln, member of newly formed Republican </a:t>
            </a:r>
            <a:r>
              <a:rPr lang="en-US" sz="2000" dirty="0" smtClean="0"/>
              <a:t>Party.</a:t>
            </a:r>
            <a:br>
              <a:rPr lang="en-US" sz="2000" dirty="0" smtClean="0"/>
            </a:b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Stephen A. Douglas, Democrat, responsible for Kansas-Nebraska Act</a:t>
            </a:r>
            <a:br>
              <a:rPr lang="en-US" sz="2000" dirty="0" smtClean="0"/>
            </a:b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Lincoln </a:t>
            </a:r>
            <a:r>
              <a:rPr lang="en-US" sz="2000" dirty="0"/>
              <a:t>opposed slavery and wished to limit its spread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Douglas </a:t>
            </a:r>
            <a:r>
              <a:rPr lang="en-US" sz="2000" dirty="0" smtClean="0"/>
              <a:t>wanted to decide slavery using popular sovereignty</a:t>
            </a:r>
            <a:r>
              <a:rPr lang="en-US" sz="2000" dirty="0"/>
              <a:t> </a:t>
            </a:r>
            <a:r>
              <a:rPr lang="en-US" sz="2000" dirty="0" smtClean="0"/>
              <a:t> &amp; said </a:t>
            </a:r>
            <a:r>
              <a:rPr lang="en-US" sz="2000" dirty="0"/>
              <a:t>a territory could </a:t>
            </a:r>
            <a:r>
              <a:rPr lang="en-US" sz="2000" dirty="0" smtClean="0"/>
              <a:t>exclude </a:t>
            </a:r>
            <a:r>
              <a:rPr lang="en-US" sz="2000" dirty="0"/>
              <a:t>slavery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Douglas won the </a:t>
            </a:r>
            <a:r>
              <a:rPr lang="en-US" sz="2000" dirty="0" smtClean="0"/>
              <a:t>Senate election </a:t>
            </a:r>
            <a:r>
              <a:rPr lang="en-US" sz="2000" dirty="0"/>
              <a:t>but lost popularity with many Southerners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Lincoln became very well-known and popular nationwide.</a:t>
            </a:r>
          </a:p>
        </p:txBody>
      </p:sp>
      <p:pic>
        <p:nvPicPr>
          <p:cNvPr id="55301" name="Picture 5" descr="Lincoln Dougla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35210" y="1981200"/>
            <a:ext cx="3664580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John Brown attacks Harpers </a:t>
            </a:r>
            <a:r>
              <a:rPr lang="en-US" sz="3600" dirty="0" smtClean="0"/>
              <a:t>Ferry (1859) </a:t>
            </a:r>
            <a:endParaRPr lang="en-US" sz="3600" dirty="0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4038600" cy="4953000"/>
          </a:xfrm>
        </p:spPr>
        <p:txBody>
          <a:bodyPr>
            <a:normAutofit/>
          </a:bodyPr>
          <a:lstStyle/>
          <a:p>
            <a:r>
              <a:rPr lang="en-US" sz="2400" dirty="0"/>
              <a:t>Brown, with 18 followers, seized federal arsenal in Harpers Ferry, Virginia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He wanted slaves to revolt</a:t>
            </a:r>
            <a:endParaRPr lang="en-US" sz="2400" dirty="0"/>
          </a:p>
          <a:p>
            <a:r>
              <a:rPr lang="en-US" sz="2400" dirty="0"/>
              <a:t>Robert E. Lee and troops </a:t>
            </a:r>
            <a:r>
              <a:rPr lang="en-US" sz="2400" dirty="0" smtClean="0"/>
              <a:t>captured </a:t>
            </a:r>
            <a:r>
              <a:rPr lang="en-US" sz="2400" dirty="0"/>
              <a:t>Brown and his followers.</a:t>
            </a:r>
          </a:p>
          <a:p>
            <a:r>
              <a:rPr lang="en-US" sz="2400" dirty="0"/>
              <a:t>Brown </a:t>
            </a:r>
            <a:r>
              <a:rPr lang="en-US" sz="2400" dirty="0" smtClean="0"/>
              <a:t>was tried</a:t>
            </a:r>
            <a:r>
              <a:rPr lang="en-US" sz="2400" dirty="0"/>
              <a:t>, convicted, and hanged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9398" name="Picture 6" descr="Harper's Ferr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209800"/>
            <a:ext cx="4419600" cy="29908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/>
          </a:bodyPr>
          <a:lstStyle/>
          <a:p>
            <a:r>
              <a:rPr lang="en-US" dirty="0"/>
              <a:t>Lincoln elected </a:t>
            </a:r>
            <a:r>
              <a:rPr lang="en-US" dirty="0" smtClean="0"/>
              <a:t>President (1860)</a:t>
            </a:r>
            <a:endParaRPr 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14400"/>
            <a:ext cx="8915400" cy="1676400"/>
          </a:xfrm>
        </p:spPr>
        <p:txBody>
          <a:bodyPr>
            <a:normAutofit fontScale="92500" lnSpcReduction="20000"/>
          </a:bodyPr>
          <a:lstStyle/>
          <a:p>
            <a:endParaRPr lang="en-US" sz="2400" dirty="0"/>
          </a:p>
          <a:p>
            <a:r>
              <a:rPr lang="en-US" sz="2400" dirty="0"/>
              <a:t>Lincoln wins Presidency without a majority of popular votes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Declares not to end slavery in south, but end expansion in territories.</a:t>
            </a:r>
            <a:endParaRPr lang="en-US" sz="2400" dirty="0"/>
          </a:p>
          <a:p>
            <a:r>
              <a:rPr lang="en-US" sz="2400" dirty="0"/>
              <a:t>Southerners see him as a threat to their lifestyle.</a:t>
            </a:r>
          </a:p>
        </p:txBody>
      </p:sp>
      <p:pic>
        <p:nvPicPr>
          <p:cNvPr id="61445" name="Picture 5" descr="1860_electoral_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2514600"/>
            <a:ext cx="6934200" cy="41306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Southern States Secede from Union.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05000"/>
            <a:ext cx="4038600" cy="4648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z="2800" dirty="0" smtClean="0"/>
              <a:t>Starting </a:t>
            </a:r>
            <a:r>
              <a:rPr lang="en-US" sz="2800" dirty="0"/>
              <a:t>with South Carolina, states </a:t>
            </a:r>
            <a:r>
              <a:rPr lang="en-US" sz="2800" u="sng" dirty="0"/>
              <a:t>secede</a:t>
            </a:r>
            <a:r>
              <a:rPr lang="en-US" sz="2800" dirty="0"/>
              <a:t> from the Union</a:t>
            </a:r>
            <a:r>
              <a:rPr lang="en-US" sz="2800" dirty="0" smtClean="0"/>
              <a:t>. (December 1860)</a:t>
            </a:r>
            <a:endParaRPr lang="en-US" sz="2800" dirty="0"/>
          </a:p>
          <a:p>
            <a:pPr>
              <a:buNone/>
            </a:pPr>
            <a:r>
              <a:rPr lang="en-US" sz="2800" dirty="0" smtClean="0"/>
              <a:t>These states form </a:t>
            </a:r>
            <a:r>
              <a:rPr lang="en-US" sz="2800" dirty="0"/>
              <a:t>the Confederacy - a new government of Southern States</a:t>
            </a:r>
            <a:r>
              <a:rPr lang="en-US" sz="2800" dirty="0" smtClean="0"/>
              <a:t>.</a:t>
            </a:r>
          </a:p>
          <a:p>
            <a:pPr>
              <a:buNone/>
            </a:pPr>
            <a:r>
              <a:rPr lang="en-US" sz="2800" dirty="0" smtClean="0"/>
              <a:t>Mississippi, Florida, Alabama, Georgia, Louisiana, &amp; Texas (1861)</a:t>
            </a:r>
            <a:endParaRPr lang="en-US" sz="2800" dirty="0"/>
          </a:p>
        </p:txBody>
      </p:sp>
      <p:pic>
        <p:nvPicPr>
          <p:cNvPr id="63493" name="Picture 5" descr="confederate stat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67200" y="1981200"/>
            <a:ext cx="4876800" cy="3546475"/>
          </a:xfrm>
          <a:noFill/>
          <a:ln/>
        </p:spPr>
      </p:pic>
      <p:sp>
        <p:nvSpPr>
          <p:cNvPr id="5" name="TextBox 4"/>
          <p:cNvSpPr txBox="1"/>
          <p:nvPr/>
        </p:nvSpPr>
        <p:spPr>
          <a:xfrm>
            <a:off x="4191000" y="58674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sz="2400" b="1" u="sng" dirty="0" smtClean="0"/>
              <a:t>secede</a:t>
            </a:r>
            <a:r>
              <a:rPr lang="en-US" sz="2400" dirty="0" smtClean="0"/>
              <a:t>:  to withdraw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4038600" cy="4114800"/>
          </a:xfrm>
        </p:spPr>
        <p:txBody>
          <a:bodyPr/>
          <a:lstStyle/>
          <a:p>
            <a:r>
              <a:rPr lang="en-US" sz="2800" dirty="0"/>
              <a:t>Jefferson Davis elected President.</a:t>
            </a:r>
          </a:p>
          <a:p>
            <a:r>
              <a:rPr lang="en-US" sz="2800" dirty="0"/>
              <a:t>Lincoln hopes for peace, but forced to arm Federal forts in the South</a:t>
            </a:r>
          </a:p>
          <a:p>
            <a:endParaRPr lang="en-US" sz="2800" dirty="0"/>
          </a:p>
        </p:txBody>
      </p:sp>
      <p:pic>
        <p:nvPicPr>
          <p:cNvPr id="65542" name="Picture 6" descr="jeff dav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533400"/>
            <a:ext cx="4141788" cy="5257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Fort Sumter Attacked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(</a:t>
            </a:r>
            <a:r>
              <a:rPr lang="en-US" sz="4000" dirty="0"/>
              <a:t>April 12, 1861)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Fort Sumter </a:t>
            </a:r>
            <a:r>
              <a:rPr lang="en-US" sz="2800" dirty="0" smtClean="0"/>
              <a:t>was attacked April </a:t>
            </a:r>
            <a:r>
              <a:rPr lang="en-US" sz="2800" dirty="0"/>
              <a:t>12, </a:t>
            </a:r>
            <a:r>
              <a:rPr lang="en-US" sz="2800" dirty="0" smtClean="0"/>
              <a:t>1861</a:t>
            </a:r>
            <a:endParaRPr lang="en-US" sz="2800" dirty="0"/>
          </a:p>
          <a:p>
            <a:r>
              <a:rPr lang="en-US" sz="2800" dirty="0"/>
              <a:t>Confederate </a:t>
            </a:r>
            <a:r>
              <a:rPr lang="en-US" sz="2800" dirty="0" smtClean="0"/>
              <a:t>cannons </a:t>
            </a:r>
            <a:r>
              <a:rPr lang="en-US" sz="2800" dirty="0"/>
              <a:t>fire on Fort Sumter, South Carolina.</a:t>
            </a:r>
          </a:p>
          <a:p>
            <a:r>
              <a:rPr lang="en-US" sz="2800" dirty="0"/>
              <a:t>Union forces surrender after 30 hours (and no deaths!)</a:t>
            </a:r>
          </a:p>
        </p:txBody>
      </p:sp>
      <p:pic>
        <p:nvPicPr>
          <p:cNvPr id="64517" name="Picture 5" descr="Sum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2590800"/>
            <a:ext cx="4419600" cy="2667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2000" cy="1905000"/>
          </a:xfrm>
        </p:spPr>
        <p:txBody>
          <a:bodyPr/>
          <a:lstStyle/>
          <a:p>
            <a:r>
              <a:rPr lang="en-US" dirty="0"/>
              <a:t>The Civil War Has Begun!</a:t>
            </a:r>
          </a:p>
        </p:txBody>
      </p:sp>
      <p:pic>
        <p:nvPicPr>
          <p:cNvPr id="69638" name="Picture 6" descr="w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4498809" cy="4473575"/>
          </a:xfrm>
          <a:prstGeom prst="rect">
            <a:avLst/>
          </a:prstGeom>
          <a:noFill/>
        </p:spPr>
      </p:pic>
      <p:pic>
        <p:nvPicPr>
          <p:cNvPr id="1026" name="Picture 2" descr="http://memory.loc.gov/ndlpcoop/nhnycw/ac/ac03/ac03297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6035" y="2057400"/>
            <a:ext cx="3514590" cy="4438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w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6985" y="685800"/>
            <a:ext cx="6207015" cy="61722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sz="1600" dirty="0" smtClean="0"/>
              <a:t>Name ________________ Date ___________ Per. ____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2971800" cy="5715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1200" dirty="0" smtClean="0"/>
              <a:t>1. What is this article about?</a:t>
            </a:r>
          </a:p>
          <a:p>
            <a:pPr marL="514350" indent="-514350">
              <a:buNone/>
            </a:pPr>
            <a:endParaRPr lang="en-US" sz="1200" dirty="0" smtClean="0"/>
          </a:p>
          <a:p>
            <a:pPr marL="514350" indent="-514350">
              <a:buNone/>
            </a:pPr>
            <a:endParaRPr lang="en-US" sz="1200" dirty="0" smtClean="0"/>
          </a:p>
          <a:p>
            <a:pPr marL="514350" indent="-514350">
              <a:buNone/>
            </a:pPr>
            <a:endParaRPr lang="en-US" sz="1200" dirty="0" smtClean="0"/>
          </a:p>
          <a:p>
            <a:pPr marL="514350" indent="-514350">
              <a:buNone/>
            </a:pPr>
            <a:endParaRPr lang="en-US" sz="1200" dirty="0" smtClean="0"/>
          </a:p>
          <a:p>
            <a:pPr marL="514350" indent="-514350">
              <a:buNone/>
            </a:pPr>
            <a:endParaRPr lang="en-US" sz="1200" dirty="0" smtClean="0"/>
          </a:p>
          <a:p>
            <a:pPr marL="514350" indent="-514350">
              <a:buNone/>
            </a:pPr>
            <a:r>
              <a:rPr lang="en-US" sz="1200" dirty="0" smtClean="0"/>
              <a:t>2.  What is the  point of view? How can you tell (Cite evidence from the article)</a:t>
            </a:r>
          </a:p>
          <a:p>
            <a:pPr marL="514350" indent="-514350">
              <a:buNone/>
            </a:pPr>
            <a:endParaRPr lang="en-US" sz="1200" dirty="0" smtClean="0"/>
          </a:p>
          <a:p>
            <a:pPr marL="514350" indent="-514350">
              <a:buNone/>
            </a:pPr>
            <a:endParaRPr lang="en-US" sz="1200" dirty="0" smtClean="0"/>
          </a:p>
          <a:p>
            <a:pPr marL="514350" indent="-514350">
              <a:buNone/>
            </a:pPr>
            <a:endParaRPr lang="en-US" sz="1200" dirty="0" smtClean="0"/>
          </a:p>
          <a:p>
            <a:pPr marL="514350" indent="-514350">
              <a:buNone/>
            </a:pPr>
            <a:endParaRPr lang="en-US" sz="1200" dirty="0" smtClean="0"/>
          </a:p>
          <a:p>
            <a:pPr marL="514350" indent="-514350">
              <a:buNone/>
            </a:pPr>
            <a:endParaRPr lang="en-US" sz="1200" dirty="0" smtClean="0"/>
          </a:p>
          <a:p>
            <a:pPr marL="514350" indent="-514350">
              <a:buNone/>
            </a:pPr>
            <a:endParaRPr lang="en-US" sz="1200" dirty="0" smtClean="0"/>
          </a:p>
          <a:p>
            <a:pPr marL="514350" indent="-514350">
              <a:buNone/>
            </a:pPr>
            <a:endParaRPr lang="en-US" sz="1200" dirty="0" smtClean="0"/>
          </a:p>
          <a:p>
            <a:pPr marL="514350" indent="-514350">
              <a:buNone/>
            </a:pPr>
            <a:r>
              <a:rPr lang="en-US" sz="1200" dirty="0" smtClean="0"/>
              <a:t>3. What was the purpose of this article? What was it trying to do?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/>
              <a:t>Slavery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066800"/>
            <a:ext cx="7315200" cy="1295400"/>
          </a:xfrm>
        </p:spPr>
        <p:txBody>
          <a:bodyPr>
            <a:normAutofit/>
          </a:bodyPr>
          <a:lstStyle/>
          <a:p>
            <a:r>
              <a:rPr lang="en-US" sz="2800" dirty="0"/>
              <a:t>Slavery </a:t>
            </a:r>
            <a:r>
              <a:rPr lang="en-US" sz="2800" dirty="0" smtClean="0"/>
              <a:t>was allowed in </a:t>
            </a:r>
            <a:r>
              <a:rPr lang="en-US" sz="2800" dirty="0"/>
              <a:t>the United States from the time of the Constitution.</a:t>
            </a:r>
          </a:p>
        </p:txBody>
      </p:sp>
      <p:pic>
        <p:nvPicPr>
          <p:cNvPr id="3077" name="Picture 5" descr="constitution_s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2133600"/>
            <a:ext cx="5867400" cy="43259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mory.loc.gov/ndlpcoop/nhnycw/ac/ac03/ac03297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3733" y="0"/>
            <a:ext cx="5430267" cy="6858000"/>
          </a:xfrm>
          <a:prstGeom prst="rect">
            <a:avLst/>
          </a:prstGeom>
          <a:noFill/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228600" y="1143000"/>
            <a:ext cx="2971800" cy="5715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What is this an ad for? What was its purpose?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indent="-514350">
              <a:spcBef>
                <a:spcPct val="20000"/>
              </a:spcBef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lang="en-US" sz="1200" dirty="0" smtClean="0"/>
              <a:t>. How does this ad try to persuade those who see it? (Cite evidence from the ad0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indent="-514350">
              <a:spcBef>
                <a:spcPct val="20000"/>
              </a:spcBef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lang="en-US" sz="1200" dirty="0" smtClean="0"/>
              <a:t>. What is the  point of view? How can you tell (Cite evidence from the ad)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381000" y="22860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Name ________________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81000"/>
            <a:ext cx="88392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Many southerners believed slavery was </a:t>
            </a:r>
            <a:r>
              <a:rPr lang="en-US" sz="2800" dirty="0"/>
              <a:t>necessary for Southern economic prosperity and must be kept.</a:t>
            </a:r>
          </a:p>
          <a:p>
            <a:endParaRPr lang="en-US" sz="2800" dirty="0"/>
          </a:p>
        </p:txBody>
      </p:sp>
      <p:pic>
        <p:nvPicPr>
          <p:cNvPr id="7174" name="Picture 6" descr="plant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371600"/>
            <a:ext cx="6705600" cy="50228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304800"/>
            <a:ext cx="8458200" cy="1371600"/>
          </a:xfrm>
        </p:spPr>
        <p:txBody>
          <a:bodyPr/>
          <a:lstStyle/>
          <a:p>
            <a:r>
              <a:rPr lang="en-US" sz="2800" dirty="0" smtClean="0"/>
              <a:t>Many northerners believed slavery was </a:t>
            </a:r>
            <a:r>
              <a:rPr lang="en-US" sz="2800" dirty="0"/>
              <a:t>immoral and should be abolished.</a:t>
            </a:r>
          </a:p>
          <a:p>
            <a:endParaRPr lang="en-US" sz="2800" dirty="0"/>
          </a:p>
        </p:txBody>
      </p:sp>
      <p:pic>
        <p:nvPicPr>
          <p:cNvPr id="8199" name="Picture 7" descr="slaver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676400"/>
            <a:ext cx="3371850" cy="3886200"/>
          </a:xfrm>
          <a:noFill/>
          <a:ln/>
        </p:spPr>
      </p:pic>
      <p:pic>
        <p:nvPicPr>
          <p:cNvPr id="8200" name="Picture 8" descr="slave auction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133600"/>
            <a:ext cx="4038600" cy="2759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077200" cy="1905000"/>
          </a:xfrm>
        </p:spPr>
        <p:txBody>
          <a:bodyPr/>
          <a:lstStyle/>
          <a:p>
            <a:r>
              <a:rPr lang="en-US" sz="2800" dirty="0"/>
              <a:t>By 1860, </a:t>
            </a:r>
            <a:r>
              <a:rPr lang="en-US" sz="2800" dirty="0" smtClean="0"/>
              <a:t>only 3 </a:t>
            </a:r>
            <a:r>
              <a:rPr lang="en-US" sz="2800" dirty="0"/>
              <a:t>Western countries </a:t>
            </a:r>
            <a:r>
              <a:rPr lang="en-US" sz="2800" dirty="0" smtClean="0"/>
              <a:t>allowed </a:t>
            </a:r>
            <a:r>
              <a:rPr lang="en-US" sz="2800" dirty="0"/>
              <a:t>slavery:  Brazil, Cuba, and the </a:t>
            </a:r>
            <a:r>
              <a:rPr lang="en-US" sz="2800" dirty="0" smtClean="0"/>
              <a:t>U.S.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20486" name="Picture 6" descr="slave trade 186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828800"/>
            <a:ext cx="7620000" cy="44577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Missouri_Compromise_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71800" y="2590800"/>
            <a:ext cx="5966132" cy="4114800"/>
          </a:xfrm>
          <a:noFill/>
          <a:ln/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r>
              <a:rPr lang="en-US" dirty="0"/>
              <a:t>Missouri Compromise (1820)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4038600" cy="4114800"/>
          </a:xfrm>
        </p:spPr>
        <p:txBody>
          <a:bodyPr/>
          <a:lstStyle/>
          <a:p>
            <a:r>
              <a:rPr lang="en-US" sz="2800" dirty="0"/>
              <a:t>Maine = Free State	</a:t>
            </a:r>
          </a:p>
          <a:p>
            <a:r>
              <a:rPr lang="en-US" sz="2800" dirty="0"/>
              <a:t>Missouri = Slave State</a:t>
            </a:r>
          </a:p>
          <a:p>
            <a:r>
              <a:rPr lang="en-US" sz="2800" dirty="0" smtClean="0"/>
              <a:t>Kept balance between slave states &amp; free states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Compromise of 1850</a:t>
            </a:r>
            <a:br>
              <a:rPr lang="en-US" sz="4000"/>
            </a:br>
            <a:endParaRPr lang="en-US" sz="40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4267200" cy="5105400"/>
          </a:xfrm>
        </p:spPr>
        <p:txBody>
          <a:bodyPr>
            <a:normAutofit/>
          </a:bodyPr>
          <a:lstStyle/>
          <a:p>
            <a:r>
              <a:rPr lang="en-US" sz="2800" dirty="0"/>
              <a:t>California = Free </a:t>
            </a:r>
            <a:r>
              <a:rPr lang="en-US" sz="2800" dirty="0" smtClean="0"/>
              <a:t>State</a:t>
            </a:r>
          </a:p>
          <a:p>
            <a:r>
              <a:rPr lang="en-US" sz="2800" dirty="0" smtClean="0"/>
              <a:t>Slave trade abolished in Washington, D.C.</a:t>
            </a:r>
            <a:endParaRPr lang="en-US" sz="2800" dirty="0"/>
          </a:p>
          <a:p>
            <a:r>
              <a:rPr lang="en-US" sz="2800" dirty="0"/>
              <a:t>Utah and New Mexico Territory 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dirty="0" smtClean="0"/>
              <a:t> </a:t>
            </a:r>
            <a:r>
              <a:rPr lang="en-US" sz="2800" dirty="0"/>
              <a:t>up to people who live </a:t>
            </a:r>
            <a:r>
              <a:rPr lang="en-US" sz="2800" dirty="0" smtClean="0"/>
              <a:t>there (popular sovereignty).</a:t>
            </a:r>
            <a:endParaRPr lang="en-US" sz="2800" dirty="0"/>
          </a:p>
          <a:p>
            <a:r>
              <a:rPr lang="en-US" sz="2800" dirty="0"/>
              <a:t>Fugitive Slave Law:  Free  States must help catch and return escaped slaves.</a:t>
            </a:r>
          </a:p>
        </p:txBody>
      </p:sp>
      <p:pic>
        <p:nvPicPr>
          <p:cNvPr id="25605" name="Picture 5" descr="compromiseof1850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133600"/>
            <a:ext cx="4343400" cy="28289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dirty="0"/>
              <a:t>Kansas - Nebraska Act (1854)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8534400" cy="1524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Establishes Popular </a:t>
            </a:r>
            <a:r>
              <a:rPr lang="en-US" sz="2400" dirty="0" smtClean="0"/>
              <a:t>Sovereignty over slavery </a:t>
            </a:r>
            <a:r>
              <a:rPr lang="en-US" sz="2400" dirty="0"/>
              <a:t>in Kansas &amp; Nebraska </a:t>
            </a:r>
            <a:r>
              <a:rPr lang="en-US" sz="2400" dirty="0" smtClean="0"/>
              <a:t>Territory.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Repealed Missouri Compromise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Supporters of slavery—very happy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Opponents to slavery—very angry</a:t>
            </a:r>
            <a:endParaRPr lang="en-US" sz="2400" dirty="0"/>
          </a:p>
        </p:txBody>
      </p:sp>
      <p:pic>
        <p:nvPicPr>
          <p:cNvPr id="27653" name="Picture 5" descr="KS NE Ac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2763738"/>
            <a:ext cx="5867400" cy="3724376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Dred Scott Ruling (1857)</a:t>
            </a:r>
            <a:br>
              <a:rPr lang="en-US" sz="4000"/>
            </a:br>
            <a:endParaRPr lang="en-US" sz="400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419600" cy="54102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Owner takes </a:t>
            </a:r>
            <a:r>
              <a:rPr lang="en-US" sz="2400" dirty="0" err="1" smtClean="0"/>
              <a:t>Dred</a:t>
            </a:r>
            <a:r>
              <a:rPr lang="en-US" sz="2400" dirty="0" smtClean="0"/>
              <a:t> Scott </a:t>
            </a:r>
            <a:r>
              <a:rPr lang="en-US" sz="2400" dirty="0"/>
              <a:t>to a </a:t>
            </a:r>
            <a:r>
              <a:rPr lang="en-US" sz="2400" dirty="0" smtClean="0"/>
              <a:t>free territory; they return to slave state &amp; owner died</a:t>
            </a:r>
            <a:endParaRPr lang="en-US" sz="2400" dirty="0"/>
          </a:p>
          <a:p>
            <a:r>
              <a:rPr lang="en-US" sz="2400" dirty="0"/>
              <a:t>Scott </a:t>
            </a:r>
            <a:r>
              <a:rPr lang="en-US" sz="2400" dirty="0" smtClean="0"/>
              <a:t>has abolitionist attorneys sue for freedom</a:t>
            </a:r>
            <a:endParaRPr lang="en-US" sz="2400" dirty="0"/>
          </a:p>
          <a:p>
            <a:r>
              <a:rPr lang="en-US" sz="2400" dirty="0" smtClean="0"/>
              <a:t>It went to the </a:t>
            </a:r>
            <a:r>
              <a:rPr lang="en-US" sz="2400" dirty="0" smtClean="0"/>
              <a:t>Supreme </a:t>
            </a:r>
            <a:r>
              <a:rPr lang="en-US" sz="2400" dirty="0" smtClean="0"/>
              <a:t>Court but he LOST</a:t>
            </a:r>
          </a:p>
          <a:p>
            <a:r>
              <a:rPr lang="en-US" sz="2400" dirty="0" smtClean="0"/>
              <a:t>The court ruled he was NOT a citizen, but rather property and therefore could not file a lawsuit</a:t>
            </a:r>
          </a:p>
          <a:p>
            <a:r>
              <a:rPr lang="en-US" sz="2400" dirty="0" smtClean="0"/>
              <a:t>Court officially repealed the Missouri Compromise—this allowed slavery in the territories</a:t>
            </a:r>
            <a:endParaRPr lang="en-US" sz="2400" dirty="0"/>
          </a:p>
        </p:txBody>
      </p:sp>
      <p:pic>
        <p:nvPicPr>
          <p:cNvPr id="29701" name="Picture 5" descr="DredScot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70500" y="2057400"/>
            <a:ext cx="2794000" cy="3962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ustom 1">
      <a:majorFont>
        <a:latin typeface="Teen"/>
        <a:ea typeface=""/>
        <a:cs typeface=""/>
      </a:majorFont>
      <a:minorFont>
        <a:latin typeface="Tee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651</Words>
  <Application>Microsoft Office PowerPoint</Application>
  <PresentationFormat>On-screen Show (4:3)</PresentationFormat>
  <Paragraphs>93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Causes of the Civil War</vt:lpstr>
      <vt:lpstr>Slavery</vt:lpstr>
      <vt:lpstr>PowerPoint Presentation</vt:lpstr>
      <vt:lpstr>PowerPoint Presentation</vt:lpstr>
      <vt:lpstr>PowerPoint Presentation</vt:lpstr>
      <vt:lpstr>Missouri Compromise (1820)</vt:lpstr>
      <vt:lpstr>Compromise of 1850 </vt:lpstr>
      <vt:lpstr>Kansas - Nebraska Act (1854)</vt:lpstr>
      <vt:lpstr>Dred Scott Ruling (1857) </vt:lpstr>
      <vt:lpstr>PowerPoint Presentation</vt:lpstr>
      <vt:lpstr>Lincoln’s “House Divided” Speech (1858)</vt:lpstr>
      <vt:lpstr>Lincoln-Douglas Debates (1858)</vt:lpstr>
      <vt:lpstr>John Brown attacks Harpers Ferry (1859) </vt:lpstr>
      <vt:lpstr>Lincoln elected President (1860)</vt:lpstr>
      <vt:lpstr>Southern States Secede from Union.</vt:lpstr>
      <vt:lpstr>PowerPoint Presentation</vt:lpstr>
      <vt:lpstr>Fort Sumter Attacked  (April 12, 1861)</vt:lpstr>
      <vt:lpstr>The Civil War Has Begun!</vt:lpstr>
      <vt:lpstr>Name ________________ Date ___________ Per. ____ </vt:lpstr>
      <vt:lpstr>PowerPoint Presentation</vt:lpstr>
    </vt:vector>
  </TitlesOfParts>
  <Company>Evergreen Park School District 124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Causes of the Civil War</dc:title>
  <dc:creator>Rebecca Garner</dc:creator>
  <cp:lastModifiedBy>Kathleen Dunneback</cp:lastModifiedBy>
  <cp:revision>54</cp:revision>
  <dcterms:created xsi:type="dcterms:W3CDTF">2013-05-16T13:05:23Z</dcterms:created>
  <dcterms:modified xsi:type="dcterms:W3CDTF">2014-05-12T14:44:16Z</dcterms:modified>
</cp:coreProperties>
</file>